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61" r:id="rId19"/>
    <p:sldId id="369" r:id="rId20"/>
    <p:sldId id="370" r:id="rId21"/>
    <p:sldId id="373" r:id="rId22"/>
    <p:sldId id="364" r:id="rId23"/>
    <p:sldId id="375" r:id="rId24"/>
    <p:sldId id="376" r:id="rId25"/>
    <p:sldId id="377" r:id="rId26"/>
    <p:sldId id="388" r:id="rId27"/>
    <p:sldId id="379" r:id="rId28"/>
    <p:sldId id="380" r:id="rId29"/>
    <p:sldId id="374" r:id="rId30"/>
    <p:sldId id="381" r:id="rId31"/>
    <p:sldId id="385" r:id="rId32"/>
    <p:sldId id="386" r:id="rId33"/>
    <p:sldId id="387" r:id="rId34"/>
    <p:sldId id="366" r:id="rId35"/>
    <p:sldId id="365" r:id="rId36"/>
    <p:sldId id="382" r:id="rId37"/>
    <p:sldId id="383" r:id="rId38"/>
    <p:sldId id="384" r:id="rId39"/>
    <p:sldId id="367" r:id="rId40"/>
    <p:sldId id="311" r:id="rId41"/>
    <p:sldId id="354" r:id="rId42"/>
    <p:sldId id="304" r:id="rId43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Linear Regression" id="{0C0541A0-72AB-914E-915C-899C3D572D79}">
          <p14:sldIdLst>
            <p14:sldId id="361"/>
            <p14:sldId id="369"/>
            <p14:sldId id="370"/>
            <p14:sldId id="373"/>
            <p14:sldId id="364"/>
            <p14:sldId id="375"/>
            <p14:sldId id="376"/>
            <p14:sldId id="377"/>
            <p14:sldId id="388"/>
            <p14:sldId id="379"/>
            <p14:sldId id="380"/>
            <p14:sldId id="374"/>
            <p14:sldId id="381"/>
            <p14:sldId id="385"/>
            <p14:sldId id="386"/>
            <p14:sldId id="387"/>
          </p14:sldIdLst>
        </p14:section>
        <p14:section name="Many more models" id="{C07ABA7C-7BF4-3C41-86EE-96A8EC37DA48}">
          <p14:sldIdLst>
            <p14:sldId id="366"/>
          </p14:sldIdLst>
        </p14:section>
        <p14:section name="Neural Networks" id="{8D665CED-4CFB-1B42-AB5C-D59ACBBE9613}">
          <p14:sldIdLst>
            <p14:sldId id="365"/>
            <p14:sldId id="382"/>
            <p14:sldId id="383"/>
            <p14:sldId id="384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9" autoAdjust="0"/>
    <p:restoredTop sz="96241" autoAdjust="0"/>
  </p:normalViewPr>
  <p:slideViewPr>
    <p:cSldViewPr showGuides="1">
      <p:cViewPr>
        <p:scale>
          <a:sx n="192" d="100"/>
          <a:sy n="192" d="100"/>
        </p:scale>
        <p:origin x="976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24/4/2023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24/4/2023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6.svg"/><Relationship Id="rId7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tabLst>
                <a:tab pos="341313" algn="l"/>
              </a:tabLst>
            </a:pP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4701C-7D64-2252-4699-5C2B656F7030}"/>
              </a:ext>
            </a:extLst>
          </p:cNvPr>
          <p:cNvGrpSpPr/>
          <p:nvPr/>
        </p:nvGrpSpPr>
        <p:grpSpPr>
          <a:xfrm>
            <a:off x="1024747" y="5001358"/>
            <a:ext cx="3865481" cy="422103"/>
            <a:chOff x="1024747" y="5001358"/>
            <a:chExt cx="3865481" cy="422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4DE2-99F1-2D2C-0A2F-8CE228F7308D}"/>
                </a:ext>
              </a:extLst>
            </p:cNvPr>
            <p:cNvSpPr txBox="1"/>
            <p:nvPr/>
          </p:nvSpPr>
          <p:spPr>
            <a:xfrm>
              <a:off x="1024747" y="5001358"/>
              <a:ext cx="197522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labels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D7D771-68B9-F254-01D4-38F507FB00A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1816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51816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80000"/>
              <a:buFont typeface="System Font Regular"/>
              <a:buChar char="📈"/>
            </a:pPr>
            <a:r>
              <a:rPr lang="en-US" dirty="0"/>
              <a:t> What is “regression”?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Best-fit regression models: Linear Regression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regression models</a:t>
            </a:r>
          </a:p>
          <a:p>
            <a:pPr>
              <a:buSzPct val="80000"/>
              <a:buFont typeface="System Font Regular"/>
              <a:buChar char="🧠"/>
            </a:pPr>
            <a:r>
              <a:rPr lang="en-US" dirty="0"/>
              <a:t> An artificial neural network for regression problems</a:t>
            </a:r>
          </a:p>
          <a:p>
            <a:pPr>
              <a:buSzPct val="80000"/>
              <a:buFont typeface="System Font Regular"/>
              <a:buChar char="💎"/>
            </a:pPr>
            <a:r>
              <a:rPr lang="en-US" dirty="0"/>
              <a:t> Case study: Diamond price prediction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Consider the following problem: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have measurements of the flipper length and the body mass of penguins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suspect that there is some kind of relationship between the two variables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Formulating a causal, biologically-motivated model for this relationship seems difficult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“regression”?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use regression models to associate </a:t>
            </a:r>
            <a:r>
              <a:rPr lang="en-US" sz="24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400" dirty="0">
                <a:latin typeface="National 2" panose="020B0504030502020203" pitchFamily="34" charset="77"/>
              </a:rPr>
              <a:t>with a </a:t>
            </a:r>
            <a:r>
              <a:rPr lang="en-US" sz="2400" dirty="0">
                <a:latin typeface="National 2 Medium" panose="020B0504030502020203" pitchFamily="34" charset="77"/>
              </a:rPr>
              <a:t>continuous-valued dependent variable </a:t>
            </a:r>
            <a:r>
              <a:rPr lang="en-US" sz="2400" dirty="0">
                <a:latin typeface="National 2" panose="020B0504030502020203" pitchFamily="34" charset="77"/>
              </a:rPr>
              <a:t>without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sz="1700" dirty="0">
                <a:latin typeface="National 2" panose="020B0504030502020203" pitchFamily="34" charset="77"/>
              </a:rPr>
              <a:t>Which of these problems could we tackle with a regression model?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if a customer will buy a product based on their previous purchase history.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student’s college GPA based on their high school GPA and SAT score.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the distance traveled by a spaceship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load of a server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company’s revenue based on its advertising expenditure.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value of a house based on its features.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Regression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5B683E21-7AC0-FD47-AB3D-F9A828C3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following problem: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have measurements of the flipper length and the body mass of penguins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suspect that there is some kind of relationship between the two variables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Formulating a causal, biologically-motivated model for this relationship seems difficult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Intuitively, we would suspect some kind of linear relationship plus some noise:</a:t>
                </a:r>
              </a:p>
              <a:p>
                <a:pPr marL="457200" lvl="1" indent="0" algn="ctr">
                  <a:buSzPct val="8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mass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9525" lvl="1" indent="0" algn="ctr">
                  <a:buSzPct val="80000"/>
                  <a:buNone/>
                </a:pPr>
                <a:r>
                  <a:rPr lang="en-US" dirty="0"/>
                  <a:t>How to draw the best line?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52" t="-920" r="-2477" b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21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6BBC3BC-14B8-2196-15FC-72B4C8A9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70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9251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Regression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Polynomial of degree </a:t>
                </a:r>
                <a:r>
                  <a:rPr lang="en-US" sz="1800" i="1" dirty="0"/>
                  <a:t>n</a:t>
                </a:r>
                <a:r>
                  <a:rPr lang="en-US" sz="18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⋯+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Any </a:t>
                </a:r>
                <a:r>
                  <a:rPr lang="en-US" sz="1800" dirty="0">
                    <a:latin typeface="National 2 Medium" panose="020B0504030502020203" pitchFamily="34" charset="77"/>
                  </a:rPr>
                  <a:t>linear</a:t>
                </a:r>
                <a:r>
                  <a:rPr lang="en-US" sz="1800" dirty="0"/>
                  <a:t> combination of some basis function, really: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03" t="-920" b="-1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5669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ED5077-6735-1C22-9C80-91D4CBB05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We could also use multiple independent variables with any basis function (here, degree 1):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285750" indent="-285750"/>
                <a:endParaRPr lang="en-US" sz="2200" dirty="0"/>
              </a:p>
              <a:p>
                <a:pPr marL="285750" indent="-285750"/>
                <a:r>
                  <a:rPr lang="en-US" sz="2200" dirty="0"/>
                  <a:t>“Multiple linear regression”</a:t>
                </a:r>
              </a:p>
              <a:p>
                <a:pPr marL="285750" indent="-285750"/>
                <a:r>
                  <a:rPr lang="en-US" sz="2200" dirty="0"/>
                  <a:t>Theoretically arbitrarily many predictors possible</a:t>
                </a:r>
              </a:p>
              <a:p>
                <a:pPr marL="285750" indent="-285750"/>
                <a:r>
                  <a:rPr lang="en-US" sz="2200" dirty="0"/>
                  <a:t>Usually just a single response per model</a:t>
                </a:r>
              </a:p>
              <a:p>
                <a:pPr marL="285750" indent="-285750"/>
                <a:endParaRPr lang="en-US" sz="22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  <a:blipFill>
                <a:blip r:embed="rId3"/>
                <a:stretch>
                  <a:fillRect l="-2648" t="-920" r="-3055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5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Activity: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Where would you draw the line?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How could you be sure that it is “the best line”?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3128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National 2 Medium" panose="020B0504030502020203" pitchFamily="34" charset="77"/>
                  </a:rPr>
                  <a:t>Assumption: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latin typeface="National 2" panose="020B0504030502020203" pitchFamily="34" charset="77"/>
                  </a:rPr>
                  <a:t>Drawing a line </a:t>
                </a:r>
                <a:r>
                  <a:rPr lang="en-US" sz="2400" dirty="0">
                    <a:latin typeface="National 2" panose="020B0504030502020203" pitchFamily="34" charset="77"/>
                  </a:rPr>
                  <a:t>means finding the values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National 2" panose="020B0504030502020203" pitchFamily="34" charset="7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We accept that we cannot model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National 2" panose="020B0504030502020203" pitchFamily="34" charset="77"/>
                  </a:rPr>
                  <a:t> (random error).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</a:t>
                </a:r>
                <a:r>
                  <a:rPr lang="en-US" sz="2400" i="1" dirty="0">
                    <a:latin typeface="National 2" panose="020B0504030502020203" pitchFamily="34" charset="77"/>
                  </a:rPr>
                  <a:t>best fit </a:t>
                </a:r>
                <a:r>
                  <a:rPr lang="en-US" sz="2400" dirty="0">
                    <a:latin typeface="National 2" panose="020B0504030502020203" pitchFamily="34" charset="77"/>
                  </a:rPr>
                  <a:t>would be the one that makes the smallest errors.</a:t>
                </a: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840" r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23295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latin typeface="National 2" panose="020B0504030502020203" pitchFamily="34" charset="77"/>
                  </a:rPr>
                  <a:t>The true observations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Our slightly erroneous predictions are:</a:t>
                </a:r>
                <a:endParaRPr lang="en-US" sz="2400" b="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error is therefore: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40897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87B14BF-7C28-9F1B-5CFF-412BDB388F77}"/>
              </a:ext>
            </a:extLst>
          </p:cNvPr>
          <p:cNvSpPr/>
          <p:nvPr/>
        </p:nvSpPr>
        <p:spPr>
          <a:xfrm>
            <a:off x="7391400" y="2590800"/>
            <a:ext cx="1752601" cy="136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2988A3-2112-A673-86D4-8239C6D55474}"/>
              </a:ext>
            </a:extLst>
          </p:cNvPr>
          <p:cNvSpPr/>
          <p:nvPr/>
        </p:nvSpPr>
        <p:spPr>
          <a:xfrm>
            <a:off x="10823051" y="3304999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48AFE-DFC3-C8A0-97E4-7FDA047F76BB}"/>
              </a:ext>
            </a:extLst>
          </p:cNvPr>
          <p:cNvSpPr/>
          <p:nvPr/>
        </p:nvSpPr>
        <p:spPr>
          <a:xfrm>
            <a:off x="7375334" y="4647700"/>
            <a:ext cx="3607654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A8A90-1DFF-C843-9C5B-45E7DF59CF83}"/>
              </a:ext>
            </a:extLst>
          </p:cNvPr>
          <p:cNvSpPr/>
          <p:nvPr/>
        </p:nvSpPr>
        <p:spPr>
          <a:xfrm>
            <a:off x="9510446" y="2598968"/>
            <a:ext cx="1242282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949F03-3094-9D0E-72FC-8A2904CA77D5}"/>
              </a:ext>
            </a:extLst>
          </p:cNvPr>
          <p:cNvSpPr/>
          <p:nvPr/>
        </p:nvSpPr>
        <p:spPr>
          <a:xfrm>
            <a:off x="9189820" y="3718786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  <p:bldP spid="9" grpId="0" animBg="1"/>
      <p:bldP spid="22" grpId="0" animBg="1"/>
      <p:bldP spid="25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We can see a minimum, so there is a best fit!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Can we find the optimum without trial &amp; error?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07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Find the minimum using analysis: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Define an error function (a.k.a. </a:t>
                </a:r>
                <a:r>
                  <a:rPr lang="en-US" sz="2200" i="1" dirty="0">
                    <a:latin typeface="National 2" panose="020B0504030502020203" pitchFamily="34" charset="77"/>
                  </a:rPr>
                  <a:t>loss</a:t>
                </a:r>
                <a:r>
                  <a:rPr lang="en-US" sz="2200" dirty="0">
                    <a:latin typeface="National 2" panose="020B0504030502020203" pitchFamily="34" charset="77"/>
                  </a:rPr>
                  <a:t>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The derivative of this function must be 0 at the minimum: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200" dirty="0">
                    <a:latin typeface="National 2" panose="020B0504030502020203" pitchFamily="34" charset="77"/>
                  </a:rPr>
                  <a:t>Solve this equation </a:t>
                </a:r>
                <a:r>
                  <a:rPr lang="en-US" sz="2200" dirty="0" err="1">
                    <a:latin typeface="National 2" panose="020B0504030502020203" pitchFamily="34" charset="77"/>
                  </a:rPr>
                  <a:t>w.r.t.</a:t>
                </a:r>
                <a:r>
                  <a:rPr lang="en-US" sz="2200" dirty="0">
                    <a:latin typeface="National 2" panose="020B0504030502020203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2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509" b="-19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92FA25-4415-5B27-48D1-A675EA63AAA8}"/>
              </a:ext>
            </a:extLst>
          </p:cNvPr>
          <p:cNvSpPr/>
          <p:nvPr/>
        </p:nvSpPr>
        <p:spPr>
          <a:xfrm>
            <a:off x="4769992" y="6056236"/>
            <a:ext cx="3414013" cy="5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ational 2 Medium" panose="020B0504030502020203" pitchFamily="34" charset="77"/>
              </a:rPr>
              <a:t>Least squares method</a:t>
            </a:r>
          </a:p>
        </p:txBody>
      </p:sp>
    </p:spTree>
    <p:extLst>
      <p:ext uri="{BB962C8B-B14F-4D97-AF65-F5344CB8AC3E}">
        <p14:creationId xmlns:p14="http://schemas.microsoft.com/office/powerpoint/2010/main" val="35517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44AEF7-405F-6350-4201-D0C6E1DE09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5378" y="2365375"/>
            <a:ext cx="5509394" cy="41275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BCFB76E-2C84-5548-6841-BBA4A4802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1590" y="815944"/>
            <a:ext cx="4504281" cy="57355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4875B-98D3-99A6-A532-80C0D33CFF66}"/>
              </a:ext>
            </a:extLst>
          </p:cNvPr>
          <p:cNvSpPr/>
          <p:nvPr/>
        </p:nvSpPr>
        <p:spPr>
          <a:xfrm>
            <a:off x="1143000" y="5334000"/>
            <a:ext cx="2514600" cy="1326035"/>
          </a:xfrm>
          <a:custGeom>
            <a:avLst/>
            <a:gdLst>
              <a:gd name="connsiteX0" fmla="*/ 0 w 2514600"/>
              <a:gd name="connsiteY0" fmla="*/ 0 h 1326035"/>
              <a:gd name="connsiteX1" fmla="*/ 477774 w 2514600"/>
              <a:gd name="connsiteY1" fmla="*/ 0 h 1326035"/>
              <a:gd name="connsiteX2" fmla="*/ 905256 w 2514600"/>
              <a:gd name="connsiteY2" fmla="*/ 0 h 1326035"/>
              <a:gd name="connsiteX3" fmla="*/ 1458468 w 2514600"/>
              <a:gd name="connsiteY3" fmla="*/ 0 h 1326035"/>
              <a:gd name="connsiteX4" fmla="*/ 1936242 w 2514600"/>
              <a:gd name="connsiteY4" fmla="*/ 0 h 1326035"/>
              <a:gd name="connsiteX5" fmla="*/ 2514600 w 2514600"/>
              <a:gd name="connsiteY5" fmla="*/ 0 h 1326035"/>
              <a:gd name="connsiteX6" fmla="*/ 2514600 w 2514600"/>
              <a:gd name="connsiteY6" fmla="*/ 468532 h 1326035"/>
              <a:gd name="connsiteX7" fmla="*/ 2514600 w 2514600"/>
              <a:gd name="connsiteY7" fmla="*/ 910544 h 1326035"/>
              <a:gd name="connsiteX8" fmla="*/ 2514600 w 2514600"/>
              <a:gd name="connsiteY8" fmla="*/ 1326035 h 1326035"/>
              <a:gd name="connsiteX9" fmla="*/ 2061972 w 2514600"/>
              <a:gd name="connsiteY9" fmla="*/ 1326035 h 1326035"/>
              <a:gd name="connsiteX10" fmla="*/ 1559052 w 2514600"/>
              <a:gd name="connsiteY10" fmla="*/ 1326035 h 1326035"/>
              <a:gd name="connsiteX11" fmla="*/ 1056132 w 2514600"/>
              <a:gd name="connsiteY11" fmla="*/ 1326035 h 1326035"/>
              <a:gd name="connsiteX12" fmla="*/ 578358 w 2514600"/>
              <a:gd name="connsiteY12" fmla="*/ 1326035 h 1326035"/>
              <a:gd name="connsiteX13" fmla="*/ 0 w 2514600"/>
              <a:gd name="connsiteY13" fmla="*/ 1326035 h 1326035"/>
              <a:gd name="connsiteX14" fmla="*/ 0 w 2514600"/>
              <a:gd name="connsiteY14" fmla="*/ 857503 h 1326035"/>
              <a:gd name="connsiteX15" fmla="*/ 0 w 2514600"/>
              <a:gd name="connsiteY15" fmla="*/ 388970 h 1326035"/>
              <a:gd name="connsiteX16" fmla="*/ 0 w 2514600"/>
              <a:gd name="connsiteY16" fmla="*/ 0 h 132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4600" h="1326035" extrusionOk="0">
                <a:moveTo>
                  <a:pt x="0" y="0"/>
                </a:moveTo>
                <a:cubicBezTo>
                  <a:pt x="128694" y="-32453"/>
                  <a:pt x="353071" y="34594"/>
                  <a:pt x="477774" y="0"/>
                </a:cubicBezTo>
                <a:cubicBezTo>
                  <a:pt x="602477" y="-34594"/>
                  <a:pt x="801373" y="42413"/>
                  <a:pt x="905256" y="0"/>
                </a:cubicBezTo>
                <a:cubicBezTo>
                  <a:pt x="1009139" y="-42413"/>
                  <a:pt x="1205756" y="9019"/>
                  <a:pt x="1458468" y="0"/>
                </a:cubicBezTo>
                <a:cubicBezTo>
                  <a:pt x="1711180" y="-9019"/>
                  <a:pt x="1755025" y="25897"/>
                  <a:pt x="1936242" y="0"/>
                </a:cubicBezTo>
                <a:cubicBezTo>
                  <a:pt x="2117459" y="-25897"/>
                  <a:pt x="2332499" y="64965"/>
                  <a:pt x="2514600" y="0"/>
                </a:cubicBezTo>
                <a:cubicBezTo>
                  <a:pt x="2534758" y="169422"/>
                  <a:pt x="2495300" y="346096"/>
                  <a:pt x="2514600" y="468532"/>
                </a:cubicBezTo>
                <a:cubicBezTo>
                  <a:pt x="2533900" y="590968"/>
                  <a:pt x="2514460" y="744752"/>
                  <a:pt x="2514600" y="910544"/>
                </a:cubicBezTo>
                <a:cubicBezTo>
                  <a:pt x="2514740" y="1076336"/>
                  <a:pt x="2496659" y="1153478"/>
                  <a:pt x="2514600" y="1326035"/>
                </a:cubicBezTo>
                <a:cubicBezTo>
                  <a:pt x="2297302" y="1365914"/>
                  <a:pt x="2160471" y="1310460"/>
                  <a:pt x="2061972" y="1326035"/>
                </a:cubicBezTo>
                <a:cubicBezTo>
                  <a:pt x="1963473" y="1341610"/>
                  <a:pt x="1767487" y="1309010"/>
                  <a:pt x="1559052" y="1326035"/>
                </a:cubicBezTo>
                <a:cubicBezTo>
                  <a:pt x="1350617" y="1343060"/>
                  <a:pt x="1303110" y="1277471"/>
                  <a:pt x="1056132" y="1326035"/>
                </a:cubicBezTo>
                <a:cubicBezTo>
                  <a:pt x="809154" y="1374599"/>
                  <a:pt x="676487" y="1307453"/>
                  <a:pt x="578358" y="1326035"/>
                </a:cubicBezTo>
                <a:cubicBezTo>
                  <a:pt x="480229" y="1344617"/>
                  <a:pt x="122790" y="1316637"/>
                  <a:pt x="0" y="1326035"/>
                </a:cubicBezTo>
                <a:cubicBezTo>
                  <a:pt x="-52341" y="1208945"/>
                  <a:pt x="22683" y="1013753"/>
                  <a:pt x="0" y="857503"/>
                </a:cubicBezTo>
                <a:cubicBezTo>
                  <a:pt x="-22683" y="701253"/>
                  <a:pt x="9868" y="620798"/>
                  <a:pt x="0" y="388970"/>
                </a:cubicBezTo>
                <a:cubicBezTo>
                  <a:pt x="-9868" y="157142"/>
                  <a:pt x="28055" y="18919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6DACC-627C-1A0F-6FD7-AB6E59CAA02B}"/>
              </a:ext>
            </a:extLst>
          </p:cNvPr>
          <p:cNvSpPr/>
          <p:nvPr/>
        </p:nvSpPr>
        <p:spPr>
          <a:xfrm>
            <a:off x="7924800" y="5562600"/>
            <a:ext cx="1752600" cy="1142473"/>
          </a:xfrm>
          <a:custGeom>
            <a:avLst/>
            <a:gdLst>
              <a:gd name="connsiteX0" fmla="*/ 0 w 1752600"/>
              <a:gd name="connsiteY0" fmla="*/ 0 h 1142473"/>
              <a:gd name="connsiteX1" fmla="*/ 566674 w 1752600"/>
              <a:gd name="connsiteY1" fmla="*/ 0 h 1142473"/>
              <a:gd name="connsiteX2" fmla="*/ 1098296 w 1752600"/>
              <a:gd name="connsiteY2" fmla="*/ 0 h 1142473"/>
              <a:gd name="connsiteX3" fmla="*/ 1752600 w 1752600"/>
              <a:gd name="connsiteY3" fmla="*/ 0 h 1142473"/>
              <a:gd name="connsiteX4" fmla="*/ 1752600 w 1752600"/>
              <a:gd name="connsiteY4" fmla="*/ 559812 h 1142473"/>
              <a:gd name="connsiteX5" fmla="*/ 1752600 w 1752600"/>
              <a:gd name="connsiteY5" fmla="*/ 1142473 h 1142473"/>
              <a:gd name="connsiteX6" fmla="*/ 1203452 w 1752600"/>
              <a:gd name="connsiteY6" fmla="*/ 1142473 h 1142473"/>
              <a:gd name="connsiteX7" fmla="*/ 654304 w 1752600"/>
              <a:gd name="connsiteY7" fmla="*/ 1142473 h 1142473"/>
              <a:gd name="connsiteX8" fmla="*/ 0 w 1752600"/>
              <a:gd name="connsiteY8" fmla="*/ 1142473 h 1142473"/>
              <a:gd name="connsiteX9" fmla="*/ 0 w 1752600"/>
              <a:gd name="connsiteY9" fmla="*/ 605511 h 1142473"/>
              <a:gd name="connsiteX10" fmla="*/ 0 w 1752600"/>
              <a:gd name="connsiteY10" fmla="*/ 0 h 114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2600" h="1142473" extrusionOk="0">
                <a:moveTo>
                  <a:pt x="0" y="0"/>
                </a:moveTo>
                <a:cubicBezTo>
                  <a:pt x="208495" y="-13951"/>
                  <a:pt x="368888" y="14995"/>
                  <a:pt x="566674" y="0"/>
                </a:cubicBezTo>
                <a:cubicBezTo>
                  <a:pt x="764460" y="-14995"/>
                  <a:pt x="939384" y="27813"/>
                  <a:pt x="1098296" y="0"/>
                </a:cubicBezTo>
                <a:cubicBezTo>
                  <a:pt x="1257208" y="-27813"/>
                  <a:pt x="1454272" y="64859"/>
                  <a:pt x="1752600" y="0"/>
                </a:cubicBezTo>
                <a:cubicBezTo>
                  <a:pt x="1811177" y="204523"/>
                  <a:pt x="1740878" y="302056"/>
                  <a:pt x="1752600" y="559812"/>
                </a:cubicBezTo>
                <a:cubicBezTo>
                  <a:pt x="1764322" y="817568"/>
                  <a:pt x="1732153" y="955601"/>
                  <a:pt x="1752600" y="1142473"/>
                </a:cubicBezTo>
                <a:cubicBezTo>
                  <a:pt x="1566136" y="1156390"/>
                  <a:pt x="1416987" y="1120988"/>
                  <a:pt x="1203452" y="1142473"/>
                </a:cubicBezTo>
                <a:cubicBezTo>
                  <a:pt x="989917" y="1163958"/>
                  <a:pt x="883107" y="1109798"/>
                  <a:pt x="654304" y="1142473"/>
                </a:cubicBezTo>
                <a:cubicBezTo>
                  <a:pt x="425501" y="1175148"/>
                  <a:pt x="258426" y="1126717"/>
                  <a:pt x="0" y="1142473"/>
                </a:cubicBezTo>
                <a:cubicBezTo>
                  <a:pt x="-37092" y="990508"/>
                  <a:pt x="38246" y="757682"/>
                  <a:pt x="0" y="605511"/>
                </a:cubicBezTo>
                <a:cubicBezTo>
                  <a:pt x="-38246" y="453340"/>
                  <a:pt x="47095" y="27228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How to find the optimal basis function?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Try out all candidate 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Calculate the least-squares error for each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Pick the candidate with the smallest error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017F31-3617-4F07-1B88-856C5ACE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27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991D65-5798-31C4-952C-6BFDF0ECA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390775"/>
            <a:ext cx="4051300" cy="4076700"/>
          </a:xfrm>
        </p:spPr>
      </p:pic>
    </p:spTree>
    <p:extLst>
      <p:ext uri="{BB962C8B-B14F-4D97-AF65-F5344CB8AC3E}">
        <p14:creationId xmlns:p14="http://schemas.microsoft.com/office/powerpoint/2010/main" val="5191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571C81D-8382-DF3C-A7D0-F4EA254D7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38400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107528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F51C56-051E-47F2-B1B9-518E460BB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73325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40159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365635"/>
            <a:ext cx="5636938" cy="4308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  <a:p>
            <a:pPr marL="0" indent="0">
              <a:buNone/>
            </a:pPr>
            <a:r>
              <a:rPr lang="en-US" dirty="0"/>
              <a:t>If the basis function ”tries too hard” to fit individual points, the behavior between or beyond the observations can get weird (</a:t>
            </a:r>
            <a:r>
              <a:rPr lang="en-US" i="1" dirty="0"/>
              <a:t>overfitting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We need an optimal bias-variance trade-off!</a:t>
            </a:r>
          </a:p>
          <a:p>
            <a:pPr marL="0" indent="0">
              <a:buNone/>
            </a:pPr>
            <a:r>
              <a:rPr lang="en-US" dirty="0"/>
              <a:t>We can check our model’s performance on data we did not use for training (the </a:t>
            </a:r>
            <a:r>
              <a:rPr lang="en-US" i="1" dirty="0"/>
              <a:t>test data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81D116-467A-8853-D9FB-DF685BFED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194" y="2473325"/>
            <a:ext cx="4076700" cy="3911600"/>
          </a:xfrm>
        </p:spPr>
      </p:pic>
    </p:spTree>
    <p:extLst>
      <p:ext uri="{BB962C8B-B14F-4D97-AF65-F5344CB8AC3E}">
        <p14:creationId xmlns:p14="http://schemas.microsoft.com/office/powerpoint/2010/main" val="33947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8889-B78F-8B2B-1F7B-27EF43EBB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2400" dirty="0"/>
              <a:t>Ordinary least squares </a:t>
            </a:r>
          </a:p>
          <a:p>
            <a:pPr marL="285750" indent="-285750"/>
            <a:r>
              <a:rPr lang="en-US" sz="2400" dirty="0"/>
              <a:t>Regularized least squares </a:t>
            </a:r>
          </a:p>
          <a:p>
            <a:pPr marL="742950" lvl="1" indent="-285750"/>
            <a:r>
              <a:rPr lang="en-US" sz="2400" dirty="0"/>
              <a:t>Ridge, LASSO, Elastic-Net</a:t>
            </a:r>
          </a:p>
          <a:p>
            <a:pPr marL="285750" indent="-285750"/>
            <a:r>
              <a:rPr lang="en-US" sz="2400" dirty="0"/>
              <a:t>Support Vector Regression</a:t>
            </a:r>
          </a:p>
          <a:p>
            <a:pPr marL="285750" indent="-285750"/>
            <a:r>
              <a:rPr lang="en-US" sz="2400" dirty="0"/>
              <a:t>Nearest Neighbors</a:t>
            </a:r>
          </a:p>
          <a:p>
            <a:pPr marL="285750" indent="-285750"/>
            <a:r>
              <a:rPr lang="en-US" sz="2400" dirty="0"/>
              <a:t>Gaussian Process Regression</a:t>
            </a:r>
          </a:p>
          <a:p>
            <a:pPr marL="285750" indent="-285750"/>
            <a:r>
              <a:rPr lang="en-US" sz="2400" dirty="0"/>
              <a:t>Decision Trees</a:t>
            </a:r>
          </a:p>
          <a:p>
            <a:pPr marL="285750" indent="-285750"/>
            <a:r>
              <a:rPr lang="en-US" sz="2400" dirty="0"/>
              <a:t>Ensemble methods (“model zoo”)</a:t>
            </a:r>
          </a:p>
          <a:p>
            <a:pPr marL="285750" indent="-28575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regression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ACACE-31E7-B08D-D64E-A7141B169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They each have individual strengths and weaknesses with regards to: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Amount of data needed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during training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when making predictions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Adaptability to new observations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CC52B8-ACBC-EB4F-4A72-084FE4FD2C9F}"/>
              </a:ext>
            </a:extLst>
          </p:cNvPr>
          <p:cNvSpPr/>
          <p:nvPr/>
        </p:nvSpPr>
        <p:spPr>
          <a:xfrm>
            <a:off x="6228123" y="5036306"/>
            <a:ext cx="5636938" cy="121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In most cases, nobody can say in advance which model will have the highest accuracy.</a:t>
            </a:r>
          </a:p>
          <a:p>
            <a:pPr marL="0" indent="0" algn="ctr"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The only way to know for sure is to try them all out!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71D26-58AD-6BB4-6F22-93306854E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3" y="2971800"/>
            <a:ext cx="5431024" cy="2914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User:Dhp1080,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78434-24AF-168D-F026-40A0CEE64B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65101"/>
            <a:ext cx="5637212" cy="21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35AF8-89F0-3A56-48D7-41AF9762DD4B}"/>
              </a:ext>
            </a:extLst>
          </p:cNvPr>
          <p:cNvSpPr txBox="1"/>
          <p:nvPr/>
        </p:nvSpPr>
        <p:spPr>
          <a:xfrm>
            <a:off x="6230938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8E484-31C5-8A30-5CDC-4F31252D82A5}"/>
              </a:ext>
            </a:extLst>
          </p:cNvPr>
          <p:cNvSpPr txBox="1"/>
          <p:nvPr/>
        </p:nvSpPr>
        <p:spPr>
          <a:xfrm>
            <a:off x="6230938" y="2432321"/>
            <a:ext cx="400346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Rosenblatt’s Perceptron (1985)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384C3-F774-20E8-208F-479B8830E4E2}"/>
              </a:ext>
            </a:extLst>
          </p:cNvPr>
          <p:cNvSpPr txBox="1"/>
          <p:nvPr/>
        </p:nvSpPr>
        <p:spPr>
          <a:xfrm>
            <a:off x="424563" y="2432321"/>
            <a:ext cx="255204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A biological neuron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6230938" y="3276600"/>
            <a:ext cx="4132262" cy="2438400"/>
          </a:xfrm>
          <a:custGeom>
            <a:avLst/>
            <a:gdLst>
              <a:gd name="connsiteX0" fmla="*/ 0 w 4132262"/>
              <a:gd name="connsiteY0" fmla="*/ 974824 h 2438400"/>
              <a:gd name="connsiteX1" fmla="*/ 974824 w 4132262"/>
              <a:gd name="connsiteY1" fmla="*/ 0 h 2438400"/>
              <a:gd name="connsiteX2" fmla="*/ 1564130 w 4132262"/>
              <a:gd name="connsiteY2" fmla="*/ 0 h 2438400"/>
              <a:gd name="connsiteX3" fmla="*/ 2087957 w 4132262"/>
              <a:gd name="connsiteY3" fmla="*/ 0 h 2438400"/>
              <a:gd name="connsiteX4" fmla="*/ 2589958 w 4132262"/>
              <a:gd name="connsiteY4" fmla="*/ 0 h 2438400"/>
              <a:gd name="connsiteX5" fmla="*/ 3157438 w 4132262"/>
              <a:gd name="connsiteY5" fmla="*/ 0 h 2438400"/>
              <a:gd name="connsiteX6" fmla="*/ 4132262 w 4132262"/>
              <a:gd name="connsiteY6" fmla="*/ 974824 h 2438400"/>
              <a:gd name="connsiteX7" fmla="*/ 4132262 w 4132262"/>
              <a:gd name="connsiteY7" fmla="*/ 1463576 h 2438400"/>
              <a:gd name="connsiteX8" fmla="*/ 3157438 w 4132262"/>
              <a:gd name="connsiteY8" fmla="*/ 2438400 h 2438400"/>
              <a:gd name="connsiteX9" fmla="*/ 2655437 w 4132262"/>
              <a:gd name="connsiteY9" fmla="*/ 2438400 h 2438400"/>
              <a:gd name="connsiteX10" fmla="*/ 2109783 w 4132262"/>
              <a:gd name="connsiteY10" fmla="*/ 2438400 h 2438400"/>
              <a:gd name="connsiteX11" fmla="*/ 1585956 w 4132262"/>
              <a:gd name="connsiteY11" fmla="*/ 2438400 h 2438400"/>
              <a:gd name="connsiteX12" fmla="*/ 974824 w 4132262"/>
              <a:gd name="connsiteY12" fmla="*/ 2438400 h 2438400"/>
              <a:gd name="connsiteX13" fmla="*/ 0 w 4132262"/>
              <a:gd name="connsiteY13" fmla="*/ 1463576 h 2438400"/>
              <a:gd name="connsiteX14" fmla="*/ 0 w 4132262"/>
              <a:gd name="connsiteY14" fmla="*/ 97482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2262" h="2438400" extrusionOk="0">
                <a:moveTo>
                  <a:pt x="0" y="974824"/>
                </a:moveTo>
                <a:cubicBezTo>
                  <a:pt x="-96889" y="376680"/>
                  <a:pt x="409026" y="10291"/>
                  <a:pt x="974824" y="0"/>
                </a:cubicBezTo>
                <a:cubicBezTo>
                  <a:pt x="1119930" y="18539"/>
                  <a:pt x="1391272" y="-7077"/>
                  <a:pt x="1564130" y="0"/>
                </a:cubicBezTo>
                <a:cubicBezTo>
                  <a:pt x="1736988" y="7077"/>
                  <a:pt x="1894457" y="-19679"/>
                  <a:pt x="2087957" y="0"/>
                </a:cubicBezTo>
                <a:cubicBezTo>
                  <a:pt x="2281457" y="19679"/>
                  <a:pt x="2486680" y="-467"/>
                  <a:pt x="2589958" y="0"/>
                </a:cubicBezTo>
                <a:cubicBezTo>
                  <a:pt x="2693236" y="467"/>
                  <a:pt x="2886776" y="-6259"/>
                  <a:pt x="3157438" y="0"/>
                </a:cubicBezTo>
                <a:cubicBezTo>
                  <a:pt x="3709597" y="-28358"/>
                  <a:pt x="4017683" y="418898"/>
                  <a:pt x="4132262" y="974824"/>
                </a:cubicBezTo>
                <a:cubicBezTo>
                  <a:pt x="4151729" y="1102396"/>
                  <a:pt x="4148593" y="1254275"/>
                  <a:pt x="4132262" y="1463576"/>
                </a:cubicBezTo>
                <a:cubicBezTo>
                  <a:pt x="4082023" y="2085064"/>
                  <a:pt x="3630660" y="2362826"/>
                  <a:pt x="3157438" y="2438400"/>
                </a:cubicBezTo>
                <a:cubicBezTo>
                  <a:pt x="2910604" y="2433213"/>
                  <a:pt x="2767057" y="2440757"/>
                  <a:pt x="2655437" y="2438400"/>
                </a:cubicBezTo>
                <a:cubicBezTo>
                  <a:pt x="2543817" y="2436043"/>
                  <a:pt x="2311116" y="2448201"/>
                  <a:pt x="2109783" y="2438400"/>
                </a:cubicBezTo>
                <a:cubicBezTo>
                  <a:pt x="1908450" y="2428599"/>
                  <a:pt x="1783115" y="2436083"/>
                  <a:pt x="1585956" y="2438400"/>
                </a:cubicBezTo>
                <a:cubicBezTo>
                  <a:pt x="1388797" y="2440717"/>
                  <a:pt x="1201827" y="2435061"/>
                  <a:pt x="974824" y="2438400"/>
                </a:cubicBezTo>
                <a:cubicBezTo>
                  <a:pt x="485123" y="2377970"/>
                  <a:pt x="-81357" y="1970505"/>
                  <a:pt x="0" y="1463576"/>
                </a:cubicBezTo>
                <a:cubicBezTo>
                  <a:pt x="15046" y="1246366"/>
                  <a:pt x="19052" y="1179969"/>
                  <a:pt x="0" y="97482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0730A83-C719-95D8-22C7-615F7749F8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63" y="3365401"/>
            <a:ext cx="5635625" cy="21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7244C2E-8E20-0F4D-C6E0-7BCBDD76C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1800" dirty="0"/>
              <a:t>The activation function is a non-linear function</a:t>
            </a:r>
          </a:p>
          <a:p>
            <a:pPr marL="285750" indent="-285750"/>
            <a:r>
              <a:rPr lang="en-US" sz="1800" dirty="0"/>
              <a:t>Without it, every artificial neuron would just be a linear regression model</a:t>
            </a:r>
          </a:p>
          <a:p>
            <a:pPr marL="285750" indent="-285750"/>
            <a:r>
              <a:rPr lang="en-US" sz="1800" dirty="0"/>
              <a:t>Because of the non-linearity, every neuron’s output is like a unique puzzle piece</a:t>
            </a:r>
          </a:p>
          <a:p>
            <a:pPr marL="285750" indent="-285750"/>
            <a:r>
              <a:rPr lang="en-US" sz="1800" dirty="0"/>
              <a:t>We can bring all these pieces together by combining the outputs of several neurons and feed them to another neuron (or several more) to form a neural network</a:t>
            </a:r>
          </a:p>
          <a:p>
            <a:pPr marL="285750" indent="-285750"/>
            <a:r>
              <a:rPr lang="en-US" sz="1800" dirty="0"/>
              <a:t>A neural network is a universal function approximator!*</a:t>
            </a:r>
          </a:p>
          <a:p>
            <a:pPr marL="0" indent="0" algn="r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*given enough neurons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3886200" y="3657599"/>
            <a:ext cx="1447800" cy="1371601"/>
          </a:xfrm>
          <a:custGeom>
            <a:avLst/>
            <a:gdLst>
              <a:gd name="connsiteX0" fmla="*/ 0 w 1447800"/>
              <a:gd name="connsiteY0" fmla="*/ 548339 h 1371601"/>
              <a:gd name="connsiteX1" fmla="*/ 548339 w 1447800"/>
              <a:gd name="connsiteY1" fmla="*/ 0 h 1371601"/>
              <a:gd name="connsiteX2" fmla="*/ 899461 w 1447800"/>
              <a:gd name="connsiteY2" fmla="*/ 0 h 1371601"/>
              <a:gd name="connsiteX3" fmla="*/ 1447800 w 1447800"/>
              <a:gd name="connsiteY3" fmla="*/ 548339 h 1371601"/>
              <a:gd name="connsiteX4" fmla="*/ 1447800 w 1447800"/>
              <a:gd name="connsiteY4" fmla="*/ 823262 h 1371601"/>
              <a:gd name="connsiteX5" fmla="*/ 899461 w 1447800"/>
              <a:gd name="connsiteY5" fmla="*/ 1371601 h 1371601"/>
              <a:gd name="connsiteX6" fmla="*/ 548339 w 1447800"/>
              <a:gd name="connsiteY6" fmla="*/ 1371601 h 1371601"/>
              <a:gd name="connsiteX7" fmla="*/ 0 w 1447800"/>
              <a:gd name="connsiteY7" fmla="*/ 823262 h 1371601"/>
              <a:gd name="connsiteX8" fmla="*/ 0 w 1447800"/>
              <a:gd name="connsiteY8" fmla="*/ 548339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71601" extrusionOk="0">
                <a:moveTo>
                  <a:pt x="0" y="548339"/>
                </a:moveTo>
                <a:cubicBezTo>
                  <a:pt x="-18007" y="234393"/>
                  <a:pt x="174851" y="26516"/>
                  <a:pt x="548339" y="0"/>
                </a:cubicBezTo>
                <a:cubicBezTo>
                  <a:pt x="635519" y="-17277"/>
                  <a:pt x="735240" y="16665"/>
                  <a:pt x="899461" y="0"/>
                </a:cubicBezTo>
                <a:cubicBezTo>
                  <a:pt x="1168555" y="-25667"/>
                  <a:pt x="1441758" y="257900"/>
                  <a:pt x="1447800" y="548339"/>
                </a:cubicBezTo>
                <a:cubicBezTo>
                  <a:pt x="1450463" y="685178"/>
                  <a:pt x="1453942" y="722911"/>
                  <a:pt x="1447800" y="823262"/>
                </a:cubicBezTo>
                <a:cubicBezTo>
                  <a:pt x="1453053" y="1115291"/>
                  <a:pt x="1140162" y="1362085"/>
                  <a:pt x="899461" y="1371601"/>
                </a:cubicBezTo>
                <a:cubicBezTo>
                  <a:pt x="778199" y="1375709"/>
                  <a:pt x="629842" y="1364583"/>
                  <a:pt x="548339" y="1371601"/>
                </a:cubicBezTo>
                <a:cubicBezTo>
                  <a:pt x="226259" y="1403431"/>
                  <a:pt x="-16804" y="1106610"/>
                  <a:pt x="0" y="823262"/>
                </a:cubicBezTo>
                <a:cubicBezTo>
                  <a:pt x="-4101" y="737014"/>
                  <a:pt x="-2126" y="650684"/>
                  <a:pt x="0" y="54833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AFAB56D6-ABA5-CC5D-4B67-E1CEFEA44FB7}"/>
              </a:ext>
            </a:extLst>
          </p:cNvPr>
          <p:cNvSpPr/>
          <p:nvPr/>
        </p:nvSpPr>
        <p:spPr>
          <a:xfrm flipH="1">
            <a:off x="2236088" y="2663378"/>
            <a:ext cx="1650112" cy="908248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ational 2" panose="020B0504030502020203" pitchFamily="34" charset="77"/>
              </a:rPr>
              <a:t>Activation function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588775-E826-2C94-E3D1-34F9924CC1C2}"/>
              </a:ext>
            </a:extLst>
          </p:cNvPr>
          <p:cNvSpPr/>
          <p:nvPr/>
        </p:nvSpPr>
        <p:spPr>
          <a:xfrm>
            <a:off x="990600" y="3429000"/>
            <a:ext cx="3429000" cy="2037560"/>
          </a:xfrm>
          <a:custGeom>
            <a:avLst/>
            <a:gdLst>
              <a:gd name="connsiteX0" fmla="*/ 0 w 3429000"/>
              <a:gd name="connsiteY0" fmla="*/ 814576 h 2037560"/>
              <a:gd name="connsiteX1" fmla="*/ 814576 w 3429000"/>
              <a:gd name="connsiteY1" fmla="*/ 0 h 2037560"/>
              <a:gd name="connsiteX2" fmla="*/ 1450522 w 3429000"/>
              <a:gd name="connsiteY2" fmla="*/ 0 h 2037560"/>
              <a:gd name="connsiteX3" fmla="*/ 2032473 w 3429000"/>
              <a:gd name="connsiteY3" fmla="*/ 0 h 2037560"/>
              <a:gd name="connsiteX4" fmla="*/ 2614424 w 3429000"/>
              <a:gd name="connsiteY4" fmla="*/ 0 h 2037560"/>
              <a:gd name="connsiteX5" fmla="*/ 3429000 w 3429000"/>
              <a:gd name="connsiteY5" fmla="*/ 814576 h 2037560"/>
              <a:gd name="connsiteX6" fmla="*/ 3429000 w 3429000"/>
              <a:gd name="connsiteY6" fmla="*/ 1222984 h 2037560"/>
              <a:gd name="connsiteX7" fmla="*/ 2614424 w 3429000"/>
              <a:gd name="connsiteY7" fmla="*/ 2037560 h 2037560"/>
              <a:gd name="connsiteX8" fmla="*/ 2050472 w 3429000"/>
              <a:gd name="connsiteY8" fmla="*/ 2037560 h 2037560"/>
              <a:gd name="connsiteX9" fmla="*/ 1450522 w 3429000"/>
              <a:gd name="connsiteY9" fmla="*/ 2037560 h 2037560"/>
              <a:gd name="connsiteX10" fmla="*/ 814576 w 3429000"/>
              <a:gd name="connsiteY10" fmla="*/ 2037560 h 2037560"/>
              <a:gd name="connsiteX11" fmla="*/ 0 w 3429000"/>
              <a:gd name="connsiteY11" fmla="*/ 1222984 h 2037560"/>
              <a:gd name="connsiteX12" fmla="*/ 0 w 3429000"/>
              <a:gd name="connsiteY12" fmla="*/ 814576 h 20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2037560" extrusionOk="0">
                <a:moveTo>
                  <a:pt x="0" y="814576"/>
                </a:moveTo>
                <a:cubicBezTo>
                  <a:pt x="-19983" y="352372"/>
                  <a:pt x="317121" y="17856"/>
                  <a:pt x="814576" y="0"/>
                </a:cubicBezTo>
                <a:cubicBezTo>
                  <a:pt x="1123164" y="-11662"/>
                  <a:pt x="1163524" y="-18120"/>
                  <a:pt x="1450522" y="0"/>
                </a:cubicBezTo>
                <a:cubicBezTo>
                  <a:pt x="1737520" y="18120"/>
                  <a:pt x="1871315" y="-4455"/>
                  <a:pt x="2032473" y="0"/>
                </a:cubicBezTo>
                <a:cubicBezTo>
                  <a:pt x="2193631" y="4455"/>
                  <a:pt x="2363497" y="-10422"/>
                  <a:pt x="2614424" y="0"/>
                </a:cubicBezTo>
                <a:cubicBezTo>
                  <a:pt x="3047874" y="-52912"/>
                  <a:pt x="3447902" y="294750"/>
                  <a:pt x="3429000" y="814576"/>
                </a:cubicBezTo>
                <a:cubicBezTo>
                  <a:pt x="3445110" y="988536"/>
                  <a:pt x="3437601" y="1084440"/>
                  <a:pt x="3429000" y="1222984"/>
                </a:cubicBezTo>
                <a:cubicBezTo>
                  <a:pt x="3422927" y="1614945"/>
                  <a:pt x="3042604" y="2067714"/>
                  <a:pt x="2614424" y="2037560"/>
                </a:cubicBezTo>
                <a:cubicBezTo>
                  <a:pt x="2344167" y="2051307"/>
                  <a:pt x="2263356" y="2027692"/>
                  <a:pt x="2050472" y="2037560"/>
                </a:cubicBezTo>
                <a:cubicBezTo>
                  <a:pt x="1837588" y="2047428"/>
                  <a:pt x="1702140" y="2023110"/>
                  <a:pt x="1450522" y="2037560"/>
                </a:cubicBezTo>
                <a:cubicBezTo>
                  <a:pt x="1198904" y="2052011"/>
                  <a:pt x="1029894" y="2034780"/>
                  <a:pt x="814576" y="2037560"/>
                </a:cubicBezTo>
                <a:cubicBezTo>
                  <a:pt x="388060" y="2014474"/>
                  <a:pt x="59000" y="1634818"/>
                  <a:pt x="0" y="1222984"/>
                </a:cubicBezTo>
                <a:cubicBezTo>
                  <a:pt x="9468" y="1066228"/>
                  <a:pt x="-12296" y="990765"/>
                  <a:pt x="0" y="81457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/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6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5" grpId="0" animBg="1"/>
      <p:bldP spid="1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Why non-linearity matters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5636938" cy="4127304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sz="2000" dirty="0"/>
              <a:t>A popular non-linear activation function is the logistic function</a:t>
            </a:r>
          </a:p>
          <a:p>
            <a:pPr marL="342900" indent="-342900"/>
            <a:r>
              <a:rPr lang="en-US" sz="2000" dirty="0"/>
              <a:t>Think of these functions as gates for the “linear regression”-like part of each neuron:</a:t>
            </a:r>
          </a:p>
          <a:p>
            <a:pPr marL="800100" lvl="1" indent="-342900"/>
            <a:r>
              <a:rPr lang="en-US" sz="2000" dirty="0"/>
              <a:t>If the ”predicted” value is within a certain range, it gets scaled</a:t>
            </a:r>
          </a:p>
          <a:p>
            <a:pPr marL="800100" lvl="1" indent="-342900"/>
            <a:r>
              <a:rPr lang="en-US" sz="2000" dirty="0"/>
              <a:t>If the ”predicted” value is below a certain threshold, it gets blocked (output 0)</a:t>
            </a:r>
          </a:p>
          <a:p>
            <a:pPr marL="800100" lvl="1" indent="-342900"/>
            <a:r>
              <a:rPr lang="en-US" sz="2000" dirty="0"/>
              <a:t>If it is above a certain threshold, it adds a constant value</a:t>
            </a:r>
          </a:p>
          <a:p>
            <a:pPr marL="342900" indent="-342900"/>
            <a:r>
              <a:rPr lang="en-US" sz="2000" dirty="0"/>
              <a:t>This gating mechanism shapes the “puzzle pieces”, that later layers in the network can “put together”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58C21A-23D1-7162-9696-65B3C9B8C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42944" y="4419599"/>
            <a:ext cx="4013200" cy="19653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/>
              <p:nvPr/>
            </p:nvSpPr>
            <p:spPr>
              <a:xfrm>
                <a:off x="8078392" y="137358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1373586"/>
                <a:ext cx="1066800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/>
              <p:nvPr/>
            </p:nvSpPr>
            <p:spPr>
              <a:xfrm>
                <a:off x="8078392" y="238244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2382446"/>
                <a:ext cx="1066800" cy="838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/>
              <p:nvPr/>
            </p:nvSpPr>
            <p:spPr>
              <a:xfrm>
                <a:off x="8088689" y="3437238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89" y="3437238"/>
                <a:ext cx="1066800" cy="83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/>
              <p:nvPr/>
            </p:nvSpPr>
            <p:spPr>
              <a:xfrm>
                <a:off x="9602392" y="2390935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92" y="2390935"/>
                <a:ext cx="1066800" cy="838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/>
              <p:nvPr/>
            </p:nvSpPr>
            <p:spPr>
              <a:xfrm>
                <a:off x="6592492" y="2379442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92" y="2379442"/>
                <a:ext cx="838200" cy="838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fill="none" extrusionOk="0">
                            <a:moveTo>
                              <a:pt x="0" y="419100"/>
                            </a:moveTo>
                            <a:cubicBezTo>
                              <a:pt x="24290" y="190519"/>
                              <a:pt x="217299" y="-61045"/>
                              <a:pt x="419100" y="0"/>
                            </a:cubicBezTo>
                            <a:cubicBezTo>
                              <a:pt x="630956" y="-3003"/>
                              <a:pt x="805352" y="218563"/>
                              <a:pt x="838200" y="419100"/>
                            </a:cubicBezTo>
                            <a:cubicBezTo>
                              <a:pt x="831108" y="582931"/>
                              <a:pt x="613789" y="889305"/>
                              <a:pt x="419100" y="838200"/>
                            </a:cubicBezTo>
                            <a:cubicBezTo>
                              <a:pt x="247510" y="871720"/>
                              <a:pt x="34149" y="658774"/>
                              <a:pt x="0" y="419100"/>
                            </a:cubicBezTo>
                            <a:close/>
                          </a:path>
                          <a:path w="838200" h="838200" stroke="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A03777-F7D5-8DD7-161F-84B96231A531}"/>
              </a:ext>
            </a:extLst>
          </p:cNvPr>
          <p:cNvCxnSpPr>
            <a:stCxn id="23" idx="7"/>
            <a:endCxn id="14" idx="1"/>
          </p:cNvCxnSpPr>
          <p:nvPr/>
        </p:nvCxnSpPr>
        <p:spPr>
          <a:xfrm flipV="1">
            <a:off x="7307940" y="1792686"/>
            <a:ext cx="770452" cy="70950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A76175-94DD-901A-43F6-58D5B41BFA4F}"/>
              </a:ext>
            </a:extLst>
          </p:cNvPr>
          <p:cNvCxnSpPr>
            <a:stCxn id="23" idx="6"/>
            <a:endCxn id="19" idx="1"/>
          </p:cNvCxnSpPr>
          <p:nvPr/>
        </p:nvCxnSpPr>
        <p:spPr>
          <a:xfrm>
            <a:off x="7430692" y="2798542"/>
            <a:ext cx="647700" cy="30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0B6B3-AA9B-CC35-DDBE-B5EFA7A2B498}"/>
              </a:ext>
            </a:extLst>
          </p:cNvPr>
          <p:cNvCxnSpPr>
            <a:cxnSpLocks/>
            <a:stCxn id="23" idx="5"/>
            <a:endCxn id="20" idx="1"/>
          </p:cNvCxnSpPr>
          <p:nvPr/>
        </p:nvCxnSpPr>
        <p:spPr>
          <a:xfrm>
            <a:off x="7307940" y="3094890"/>
            <a:ext cx="780749" cy="76144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D988B6-B96A-ADDB-28CE-854BF997BF86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9145192" y="1792686"/>
            <a:ext cx="457200" cy="10173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49CA37-2AA4-0176-43AA-175A20F103C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9145192" y="2801546"/>
            <a:ext cx="457200" cy="848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F3F156-F553-C5EB-0F4F-96694AACEC8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155489" y="2810035"/>
            <a:ext cx="446903" cy="104630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3A69CF-8C3A-5CEA-4D5B-B5B4B5462323}"/>
              </a:ext>
            </a:extLst>
          </p:cNvPr>
          <p:cNvCxnSpPr>
            <a:cxnSpLocks/>
            <a:stCxn id="21" idx="3"/>
            <a:endCxn id="51" idx="2"/>
          </p:cNvCxnSpPr>
          <p:nvPr/>
        </p:nvCxnSpPr>
        <p:spPr>
          <a:xfrm>
            <a:off x="10669192" y="2810035"/>
            <a:ext cx="446903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/>
              <p:nvPr/>
            </p:nvSpPr>
            <p:spPr>
              <a:xfrm>
                <a:off x="11116095" y="2390935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095" y="2390935"/>
                <a:ext cx="838200" cy="8382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01C3E8-F982-A1CC-615C-22E61E3753DE}"/>
              </a:ext>
            </a:extLst>
          </p:cNvPr>
          <p:cNvCxnSpPr>
            <a:cxnSpLocks/>
          </p:cNvCxnSpPr>
          <p:nvPr/>
        </p:nvCxnSpPr>
        <p:spPr>
          <a:xfrm flipH="1" flipV="1">
            <a:off x="9372600" y="3352800"/>
            <a:ext cx="381000" cy="11430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32B4F-89E3-324E-0ECC-2A9793425F3D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798542"/>
            <a:ext cx="457200" cy="1697258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44DA86-909B-DD4D-552C-A4DE0EC66FEC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133600"/>
            <a:ext cx="457200" cy="23622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 animBg="1"/>
      <p:bldP spid="19" grpId="0" animBg="1"/>
      <p:bldP spid="20" grpId="0" animBg="1"/>
      <p:bldP spid="21" grpId="0" animBg="1"/>
      <p:bldP spid="23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Training and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11546006" cy="412730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dirty="0"/>
              <a:t>Neural networks are trained using gradient-based methods (backpropagation and gradient descent)</a:t>
            </a:r>
          </a:p>
          <a:p>
            <a:pPr marL="342900" indent="-342900"/>
            <a:r>
              <a:rPr lang="en-US" sz="2000" dirty="0"/>
              <a:t>Despite the similarity to linear regression, the optimal solution cannot be found in one set of equations because of the layered structure</a:t>
            </a:r>
          </a:p>
          <a:p>
            <a:pPr marL="342900" indent="-342900"/>
            <a:r>
              <a:rPr lang="en-US" sz="2000" dirty="0"/>
              <a:t>The training works iteratively instead is thus time-intensive</a:t>
            </a:r>
          </a:p>
          <a:p>
            <a:pPr marL="342900" indent="-342900"/>
            <a:r>
              <a:rPr lang="en-US" sz="2000" dirty="0"/>
              <a:t>The flexibility comes at the cost of larger number of parameters, which requires large amounts of data (rule of thumb: one observation per parameter)</a:t>
            </a:r>
          </a:p>
          <a:p>
            <a:pPr marL="342900" indent="-342900"/>
            <a:r>
              <a:rPr lang="en-US" sz="2000" dirty="0"/>
              <a:t>With readily-available compute power and large amounts of data, neural networks are a frequent choice in 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1365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Diamond price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model’s basis function a reasonable choice?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 complexity adequate?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evidence for overfitting?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enough data to generalize?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Can the model be interpreted?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Are the conclusions plausible?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Regression models describe a relationship between independent variables and a continuous dependent variable</a:t>
            </a:r>
          </a:p>
          <a:p>
            <a:r>
              <a:rPr lang="en-US" dirty="0"/>
              <a:t>The relationship is described by an analytic function plus noise</a:t>
            </a:r>
          </a:p>
          <a:p>
            <a:r>
              <a:rPr lang="en-US" dirty="0"/>
              <a:t>The parameters of this analytic function are found using training data (they are “learned” from data)</a:t>
            </a:r>
          </a:p>
          <a:p>
            <a:r>
              <a:rPr lang="en-US" dirty="0"/>
              <a:t>Many models exist with individual strengths and weaknesses</a:t>
            </a:r>
          </a:p>
          <a:p>
            <a:r>
              <a:rPr lang="en-US" dirty="0"/>
              <a:t>Neural networks are popular because they are </a:t>
            </a:r>
            <a:r>
              <a:rPr lang="en-US" i="1" dirty="0"/>
              <a:t>universal function approximators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Great intro to linear regression:</a:t>
            </a:r>
          </a:p>
          <a:p>
            <a:pPr marL="457200" indent="-457200"/>
            <a:r>
              <a:rPr lang="en-US" b="0" i="0" dirty="0">
                <a:effectLst/>
                <a:latin typeface="National 2" panose="020B0504030502020203" pitchFamily="34" charset="77"/>
              </a:rPr>
              <a:t>Rumsey. (2011). </a:t>
            </a:r>
            <a:r>
              <a:rPr lang="en-US" b="0" i="1" dirty="0">
                <a:effectLst/>
                <a:latin typeface="National 2" panose="020B0504030502020203" pitchFamily="34" charset="77"/>
              </a:rPr>
              <a:t>Statistics for dummies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 (2nd ed.). Wiley.</a:t>
            </a: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r>
              <a:rPr lang="en-US" dirty="0"/>
              <a:t>In-depth book:</a:t>
            </a:r>
          </a:p>
          <a:p>
            <a:pPr marL="457200" indent="-457200"/>
            <a:r>
              <a:rPr lang="en-US" dirty="0"/>
              <a:t>Bishop. (2006). </a:t>
            </a:r>
            <a:r>
              <a:rPr lang="en-US" i="1" dirty="0"/>
              <a:t>Pattern recognition and machine learning</a:t>
            </a:r>
            <a:r>
              <a:rPr lang="en-US" dirty="0"/>
              <a:t>. Springer.</a:t>
            </a:r>
          </a:p>
          <a:p>
            <a:pPr marL="0" indent="0">
              <a:buNone/>
            </a:pPr>
            <a:r>
              <a:rPr lang="en-US" dirty="0"/>
              <a:t>Great video series on neural networks:</a:t>
            </a:r>
          </a:p>
          <a:p>
            <a:pPr marL="457200" indent="-457200"/>
            <a:r>
              <a:rPr lang="en-US" dirty="0">
                <a:hlinkClick r:id="rId2"/>
              </a:rPr>
              <a:t>https://www.youtube.com/playlist?list=PLZHQObOWTQDNU6R1_67000Dx_ZCJB-3pi</a:t>
            </a: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Statistics: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Generally very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Most frequent request: More ”how”, more math!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9300</TotalTime>
  <Words>2745</Words>
  <Application>Microsoft Macintosh PowerPoint</Application>
  <PresentationFormat>Widescreen</PresentationFormat>
  <Paragraphs>392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National 2</vt:lpstr>
      <vt:lpstr>National 2 Medium</vt:lpstr>
      <vt:lpstr>System Font Regular</vt:lpstr>
      <vt:lpstr>Dartmouth</vt:lpstr>
      <vt:lpstr>PowerPoint Presentation</vt:lpstr>
      <vt:lpstr>Gentle Introduction to Machine Learning: Regression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“regression”?</vt:lpstr>
      <vt:lpstr>Basics Regression problem or not?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Underfitting and overfitting</vt:lpstr>
      <vt:lpstr>Best-fit models Underfitting and overfitting</vt:lpstr>
      <vt:lpstr>Best-fit models Underfitting and overfitting</vt:lpstr>
      <vt:lpstr>Best-fit models Underfitting and overfitting</vt:lpstr>
      <vt:lpstr>Beyond this session The many, many, MANY kinds of regression models</vt:lpstr>
      <vt:lpstr>Neural Networks for regression problems The Perceptron</vt:lpstr>
      <vt:lpstr>Neural Networks for regression problems The Perceptron</vt:lpstr>
      <vt:lpstr>Neural Networks for regression problems Why non-linearity matters</vt:lpstr>
      <vt:lpstr>Neural Networks for regression problems Training and limitations</vt:lpstr>
      <vt:lpstr>Case study Diamond price prediction</vt:lpstr>
      <vt:lpstr>Critical thinking Regression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589</cp:revision>
  <cp:lastPrinted>2018-02-22T17:02:12Z</cp:lastPrinted>
  <dcterms:created xsi:type="dcterms:W3CDTF">2022-10-13T16:56:26Z</dcterms:created>
  <dcterms:modified xsi:type="dcterms:W3CDTF">2023-04-24T21:05:21Z</dcterms:modified>
  <cp:category/>
</cp:coreProperties>
</file>